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sldIdLst>
    <p:sldId id="256" r:id="rId2"/>
    <p:sldId id="259" r:id="rId3"/>
    <p:sldId id="257" r:id="rId4"/>
    <p:sldId id="260" r:id="rId5"/>
    <p:sldId id="258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. Rebekah Cole" initials="RC" lastIdx="1" clrIdx="0">
    <p:extLst>
      <p:ext uri="{19B8F6BF-5375-455C-9EA6-DF929625EA0E}">
        <p15:presenceInfo xmlns:p15="http://schemas.microsoft.com/office/powerpoint/2012/main" userId="Dr. Rebekah Co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89BC48-9E10-45D5-BB77-B3D230D699A1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DCB294-E7D3-454B-AB61-4E906A6C45ED}">
      <dgm:prSet phldrT="[Text]"/>
      <dgm:spPr>
        <a:solidFill>
          <a:schemeClr val="tx2">
            <a:lumMod val="75000"/>
          </a:schemeClr>
        </a:solidFill>
      </dgm:spPr>
      <dgm:t>
        <a:bodyPr lIns="0" tIns="0" rIns="0" bIns="0"/>
        <a:lstStyle/>
        <a:p>
          <a:r>
            <a:rPr lang="en-US" b="1" baseline="0" dirty="0" smtClean="0">
              <a:solidFill>
                <a:schemeClr val="bg1">
                  <a:lumMod val="95000"/>
                </a:schemeClr>
              </a:solidFill>
            </a:rPr>
            <a:t>Specifying Student Learning Outcomes</a:t>
          </a:r>
          <a:endParaRPr lang="en-US" b="1" baseline="0" dirty="0">
            <a:solidFill>
              <a:schemeClr val="bg1">
                <a:lumMod val="95000"/>
              </a:schemeClr>
            </a:solidFill>
          </a:endParaRPr>
        </a:p>
      </dgm:t>
    </dgm:pt>
    <dgm:pt modelId="{BBF9D759-F42A-4840-83FB-631439CA8846}" type="parTrans" cxnId="{D0CEBD84-8126-4310-AE42-6CC7DD34E4C0}">
      <dgm:prSet/>
      <dgm:spPr/>
      <dgm:t>
        <a:bodyPr/>
        <a:lstStyle/>
        <a:p>
          <a:endParaRPr lang="en-US"/>
        </a:p>
      </dgm:t>
    </dgm:pt>
    <dgm:pt modelId="{7300BA7A-51D8-41D0-9D07-0A22C6DCD9E7}" type="sibTrans" cxnId="{D0CEBD84-8126-4310-AE42-6CC7DD34E4C0}">
      <dgm:prSet/>
      <dgm:spPr/>
      <dgm:t>
        <a:bodyPr/>
        <a:lstStyle/>
        <a:p>
          <a:endParaRPr lang="en-US"/>
        </a:p>
      </dgm:t>
    </dgm:pt>
    <dgm:pt modelId="{3EDC12A4-D6D2-450C-97B2-B76EADA79F74}">
      <dgm:prSet phldrT="[Text]"/>
      <dgm:spPr>
        <a:solidFill>
          <a:schemeClr val="accent2">
            <a:lumMod val="75000"/>
          </a:schemeClr>
        </a:solidFill>
      </dgm:spPr>
      <dgm:t>
        <a:bodyPr lIns="0" tIns="0" rIns="0" bIns="0"/>
        <a:lstStyle/>
        <a:p>
          <a:r>
            <a:rPr lang="en-US" b="1" baseline="0" dirty="0" smtClean="0">
              <a:solidFill>
                <a:schemeClr val="bg1">
                  <a:lumMod val="95000"/>
                </a:schemeClr>
              </a:solidFill>
            </a:rPr>
            <a:t>Creating and Mapping Programming to Outcomes</a:t>
          </a:r>
          <a:endParaRPr lang="en-US" b="1" baseline="0" dirty="0">
            <a:solidFill>
              <a:schemeClr val="bg1">
                <a:lumMod val="95000"/>
              </a:schemeClr>
            </a:solidFill>
          </a:endParaRPr>
        </a:p>
      </dgm:t>
    </dgm:pt>
    <dgm:pt modelId="{059E4A38-322C-43E1-A330-AD3306C5B5C6}" type="parTrans" cxnId="{7F70747A-D5FB-478C-AA9E-CE052434900C}">
      <dgm:prSet/>
      <dgm:spPr/>
      <dgm:t>
        <a:bodyPr/>
        <a:lstStyle/>
        <a:p>
          <a:endParaRPr lang="en-US"/>
        </a:p>
      </dgm:t>
    </dgm:pt>
    <dgm:pt modelId="{0A0687E8-4B54-4770-A272-8C47636DD688}" type="sibTrans" cxnId="{7F70747A-D5FB-478C-AA9E-CE052434900C}">
      <dgm:prSet/>
      <dgm:spPr/>
      <dgm:t>
        <a:bodyPr/>
        <a:lstStyle/>
        <a:p>
          <a:endParaRPr lang="en-US"/>
        </a:p>
      </dgm:t>
    </dgm:pt>
    <dgm:pt modelId="{741F16D4-2F8A-4E19-8C93-87DE73AD477E}">
      <dgm:prSet phldrT="[Text]"/>
      <dgm:spPr>
        <a:solidFill>
          <a:schemeClr val="accent4">
            <a:lumMod val="75000"/>
          </a:schemeClr>
        </a:solidFill>
      </dgm:spPr>
      <dgm:t>
        <a:bodyPr lIns="0" tIns="0" rIns="0" bIns="0"/>
        <a:lstStyle/>
        <a:p>
          <a:r>
            <a:rPr lang="en-US" b="1" baseline="0" dirty="0" smtClean="0">
              <a:solidFill>
                <a:schemeClr val="bg1">
                  <a:lumMod val="95000"/>
                </a:schemeClr>
              </a:solidFill>
            </a:rPr>
            <a:t>Collecting Outcomes</a:t>
          </a:r>
          <a:br>
            <a:rPr lang="en-US" b="1" baseline="0" dirty="0" smtClean="0">
              <a:solidFill>
                <a:schemeClr val="bg1">
                  <a:lumMod val="95000"/>
                </a:schemeClr>
              </a:solidFill>
            </a:rPr>
          </a:br>
          <a:r>
            <a:rPr lang="en-US" b="1" baseline="0" dirty="0" smtClean="0">
              <a:solidFill>
                <a:schemeClr val="bg1">
                  <a:lumMod val="95000"/>
                </a:schemeClr>
              </a:solidFill>
            </a:rPr>
            <a:t>Information</a:t>
          </a:r>
          <a:endParaRPr lang="en-US" b="1" baseline="0" dirty="0">
            <a:solidFill>
              <a:schemeClr val="bg1">
                <a:lumMod val="95000"/>
              </a:schemeClr>
            </a:solidFill>
          </a:endParaRPr>
        </a:p>
      </dgm:t>
    </dgm:pt>
    <dgm:pt modelId="{6D4D0D3F-4B0E-4BE3-9A7C-BF1FFF8C93A7}" type="parTrans" cxnId="{AD3EF77F-3DBB-4015-9BCD-2C79DADE2F2A}">
      <dgm:prSet/>
      <dgm:spPr/>
      <dgm:t>
        <a:bodyPr/>
        <a:lstStyle/>
        <a:p>
          <a:endParaRPr lang="en-US"/>
        </a:p>
      </dgm:t>
    </dgm:pt>
    <dgm:pt modelId="{E225A0C2-AE00-40B1-BAC5-21574C988F14}" type="sibTrans" cxnId="{AD3EF77F-3DBB-4015-9BCD-2C79DADE2F2A}">
      <dgm:prSet/>
      <dgm:spPr/>
      <dgm:t>
        <a:bodyPr/>
        <a:lstStyle/>
        <a:p>
          <a:endParaRPr lang="en-US"/>
        </a:p>
      </dgm:t>
    </dgm:pt>
    <dgm:pt modelId="{CAD585C7-5855-4F27-BCEB-7040F3F8F28E}">
      <dgm:prSet phldrT="[Text]"/>
      <dgm:spPr>
        <a:solidFill>
          <a:schemeClr val="accent5">
            <a:lumMod val="75000"/>
          </a:schemeClr>
        </a:solidFill>
      </dgm:spPr>
      <dgm:t>
        <a:bodyPr lIns="0" tIns="0" rIns="0" bIns="0"/>
        <a:lstStyle/>
        <a:p>
          <a:r>
            <a:rPr lang="en-US" b="1" baseline="0" dirty="0" smtClean="0">
              <a:solidFill>
                <a:schemeClr val="bg1">
                  <a:lumMod val="95000"/>
                </a:schemeClr>
              </a:solidFill>
            </a:rPr>
            <a:t>Analyzing Data, Reporting Results, </a:t>
          </a:r>
          <a:br>
            <a:rPr lang="en-US" b="1" baseline="0" dirty="0" smtClean="0">
              <a:solidFill>
                <a:schemeClr val="bg1">
                  <a:lumMod val="95000"/>
                </a:schemeClr>
              </a:solidFill>
            </a:rPr>
          </a:br>
          <a:r>
            <a:rPr lang="en-US" b="1" baseline="0" dirty="0" smtClean="0">
              <a:solidFill>
                <a:schemeClr val="bg1">
                  <a:lumMod val="95000"/>
                </a:schemeClr>
              </a:solidFill>
            </a:rPr>
            <a:t>and Maintaining Information</a:t>
          </a:r>
          <a:endParaRPr lang="en-US" b="1" baseline="0" dirty="0">
            <a:solidFill>
              <a:schemeClr val="bg1">
                <a:lumMod val="95000"/>
              </a:schemeClr>
            </a:solidFill>
          </a:endParaRPr>
        </a:p>
      </dgm:t>
    </dgm:pt>
    <dgm:pt modelId="{1B8F701F-68E1-4846-A665-0E74DC737F90}" type="parTrans" cxnId="{FC6E5680-6388-4F1E-AEDB-60F271E9311A}">
      <dgm:prSet/>
      <dgm:spPr/>
      <dgm:t>
        <a:bodyPr/>
        <a:lstStyle/>
        <a:p>
          <a:endParaRPr lang="en-US"/>
        </a:p>
      </dgm:t>
    </dgm:pt>
    <dgm:pt modelId="{2E437147-C683-413C-B06B-8CC27750103A}" type="sibTrans" cxnId="{FC6E5680-6388-4F1E-AEDB-60F271E9311A}">
      <dgm:prSet/>
      <dgm:spPr/>
      <dgm:t>
        <a:bodyPr/>
        <a:lstStyle/>
        <a:p>
          <a:endParaRPr lang="en-US"/>
        </a:p>
      </dgm:t>
    </dgm:pt>
    <dgm:pt modelId="{C77BF309-CD6E-40ED-8FC5-3873A5FC7F4B}">
      <dgm:prSet phldrT="[Text]"/>
      <dgm:spPr>
        <a:solidFill>
          <a:schemeClr val="accent6">
            <a:lumMod val="75000"/>
          </a:schemeClr>
        </a:solidFill>
      </dgm:spPr>
      <dgm:t>
        <a:bodyPr lIns="0" tIns="0" rIns="0" bIns="0"/>
        <a:lstStyle/>
        <a:p>
          <a:r>
            <a:rPr lang="en-US" b="1" baseline="0" dirty="0" smtClean="0">
              <a:solidFill>
                <a:schemeClr val="bg1">
                  <a:lumMod val="95000"/>
                </a:schemeClr>
              </a:solidFill>
            </a:rPr>
            <a:t>Using Results for Program-Related Decisions</a:t>
          </a:r>
          <a:endParaRPr lang="en-US" b="1" baseline="0" dirty="0">
            <a:solidFill>
              <a:schemeClr val="bg1">
                <a:lumMod val="95000"/>
              </a:schemeClr>
            </a:solidFill>
          </a:endParaRPr>
        </a:p>
      </dgm:t>
    </dgm:pt>
    <dgm:pt modelId="{5BF4B1CB-2984-4BE8-AEF0-EBF2AC7AD3DE}" type="parTrans" cxnId="{23B81DD7-6CE3-44E6-9159-27DE7A4BCC10}">
      <dgm:prSet/>
      <dgm:spPr/>
      <dgm:t>
        <a:bodyPr/>
        <a:lstStyle/>
        <a:p>
          <a:endParaRPr lang="en-US"/>
        </a:p>
      </dgm:t>
    </dgm:pt>
    <dgm:pt modelId="{A2ED1506-0029-4AFE-B8AC-3A0E1B9BAE44}" type="sibTrans" cxnId="{23B81DD7-6CE3-44E6-9159-27DE7A4BCC10}">
      <dgm:prSet/>
      <dgm:spPr/>
      <dgm:t>
        <a:bodyPr/>
        <a:lstStyle/>
        <a:p>
          <a:endParaRPr lang="en-US"/>
        </a:p>
      </dgm:t>
    </dgm:pt>
    <dgm:pt modelId="{4838575F-1D88-4825-8584-067620C0D451}">
      <dgm:prSet phldrT="[Text]"/>
      <dgm:spPr>
        <a:solidFill>
          <a:schemeClr val="accent3">
            <a:lumMod val="75000"/>
          </a:schemeClr>
        </a:solidFill>
      </dgm:spPr>
      <dgm:t>
        <a:bodyPr lIns="0" tIns="0" rIns="0" bIns="0"/>
        <a:lstStyle/>
        <a:p>
          <a:r>
            <a:rPr lang="en-US" b="1" baseline="0" dirty="0" smtClean="0">
              <a:solidFill>
                <a:schemeClr val="bg1">
                  <a:lumMod val="95000"/>
                </a:schemeClr>
              </a:solidFill>
            </a:rPr>
            <a:t>Selecting/Designing Instruments</a:t>
          </a:r>
          <a:endParaRPr lang="en-US" b="1" baseline="0" dirty="0">
            <a:solidFill>
              <a:schemeClr val="bg1">
                <a:lumMod val="95000"/>
              </a:schemeClr>
            </a:solidFill>
          </a:endParaRPr>
        </a:p>
      </dgm:t>
    </dgm:pt>
    <dgm:pt modelId="{21378D16-344F-4E71-9995-0EFA2D40455D}" type="parTrans" cxnId="{B2151256-1228-4D38-85E1-A9E1EFD7DCF5}">
      <dgm:prSet/>
      <dgm:spPr/>
      <dgm:t>
        <a:bodyPr/>
        <a:lstStyle/>
        <a:p>
          <a:endParaRPr lang="en-US"/>
        </a:p>
      </dgm:t>
    </dgm:pt>
    <dgm:pt modelId="{AA142A3B-C6EB-473F-8EE9-C7B29856C285}" type="sibTrans" cxnId="{B2151256-1228-4D38-85E1-A9E1EFD7DCF5}">
      <dgm:prSet/>
      <dgm:spPr/>
      <dgm:t>
        <a:bodyPr/>
        <a:lstStyle/>
        <a:p>
          <a:endParaRPr lang="en-US"/>
        </a:p>
      </dgm:t>
    </dgm:pt>
    <dgm:pt modelId="{1A05F5A2-C900-4DDC-AADD-D15BF2E22D7F}">
      <dgm:prSet phldrT="[Text]"/>
      <dgm:spPr>
        <a:solidFill>
          <a:schemeClr val="accent4">
            <a:lumMod val="75000"/>
          </a:schemeClr>
        </a:solidFill>
      </dgm:spPr>
      <dgm:t>
        <a:bodyPr lIns="0" tIns="0" rIns="0" bIns="0"/>
        <a:lstStyle/>
        <a:p>
          <a:r>
            <a:rPr lang="en-US" b="1" baseline="0" dirty="0" smtClean="0">
              <a:solidFill>
                <a:schemeClr val="bg1">
                  <a:lumMod val="95000"/>
                </a:schemeClr>
              </a:solidFill>
            </a:rPr>
            <a:t>Examining Implementation Fidelity</a:t>
          </a:r>
          <a:endParaRPr lang="en-US" b="1" baseline="0" dirty="0">
            <a:solidFill>
              <a:schemeClr val="bg1">
                <a:lumMod val="95000"/>
              </a:schemeClr>
            </a:solidFill>
          </a:endParaRPr>
        </a:p>
      </dgm:t>
    </dgm:pt>
    <dgm:pt modelId="{70920DC0-72AC-4FD0-A7F3-9C07C1A87EA9}" type="parTrans" cxnId="{A6FCCA43-A87D-4882-8EF6-D4EE069CC713}">
      <dgm:prSet/>
      <dgm:spPr/>
      <dgm:t>
        <a:bodyPr/>
        <a:lstStyle/>
        <a:p>
          <a:endParaRPr lang="en-US"/>
        </a:p>
      </dgm:t>
    </dgm:pt>
    <dgm:pt modelId="{3E7113BD-6E3D-4296-A9CF-948BFB4623BA}" type="sibTrans" cxnId="{A6FCCA43-A87D-4882-8EF6-D4EE069CC713}">
      <dgm:prSet/>
      <dgm:spPr/>
      <dgm:t>
        <a:bodyPr/>
        <a:lstStyle/>
        <a:p>
          <a:endParaRPr lang="en-US"/>
        </a:p>
      </dgm:t>
    </dgm:pt>
    <dgm:pt modelId="{35460157-768B-498A-84E7-16ECB7DC0A75}" type="pres">
      <dgm:prSet presAssocID="{8189BC48-9E10-45D5-BB77-B3D230D699A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0B89DC-D5CC-4B26-8EC4-5115D78AD696}" type="pres">
      <dgm:prSet presAssocID="{8189BC48-9E10-45D5-BB77-B3D230D699A1}" presName="cycle" presStyleCnt="0"/>
      <dgm:spPr/>
      <dgm:t>
        <a:bodyPr/>
        <a:lstStyle/>
        <a:p>
          <a:endParaRPr lang="en-US"/>
        </a:p>
      </dgm:t>
    </dgm:pt>
    <dgm:pt modelId="{3C5C2223-C604-442B-8750-BF25D1E1AFB3}" type="pres">
      <dgm:prSet presAssocID="{F6DCB294-E7D3-454B-AB61-4E906A6C45ED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4E61F-0BA4-4564-9013-32A2E4456A75}" type="pres">
      <dgm:prSet presAssocID="{7300BA7A-51D8-41D0-9D07-0A22C6DCD9E7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55B21D2-5B64-4102-9A9B-2F4B45DFD301}" type="pres">
      <dgm:prSet presAssocID="{3EDC12A4-D6D2-450C-97B2-B76EADA79F74}" presName="nodeFollowingNodes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B2DD58-853D-48A2-ABD7-792337437865}" type="pres">
      <dgm:prSet presAssocID="{4838575F-1D88-4825-8584-067620C0D451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EAF398-6DE3-461D-9F08-E35B0D346B2C}" type="pres">
      <dgm:prSet presAssocID="{1A05F5A2-C900-4DDC-AADD-D15BF2E22D7F}" presName="nodeFollowingNodes" presStyleLbl="node1" presStyleIdx="3" presStyleCnt="7" custRadScaleRad="108848" custRadScaleInc="-208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B86E5D-2D9A-4C18-BC32-806D6B17170C}" type="pres">
      <dgm:prSet presAssocID="{741F16D4-2F8A-4E19-8C93-87DE73AD477E}" presName="nodeFollowingNodes" presStyleLbl="node1" presStyleIdx="4" presStyleCnt="7" custRadScaleRad="106961" custRadScaleInc="163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4FA78F-1F09-4168-A322-8DB77941C258}" type="pres">
      <dgm:prSet presAssocID="{CAD585C7-5855-4F27-BCEB-7040F3F8F28E}" presName="nodeFollowingNodes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4EE575-DE79-49D0-86B8-991AF8A85926}" type="pres">
      <dgm:prSet presAssocID="{C77BF309-CD6E-40ED-8FC5-3873A5FC7F4B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151256-1228-4D38-85E1-A9E1EFD7DCF5}" srcId="{8189BC48-9E10-45D5-BB77-B3D230D699A1}" destId="{4838575F-1D88-4825-8584-067620C0D451}" srcOrd="2" destOrd="0" parTransId="{21378D16-344F-4E71-9995-0EFA2D40455D}" sibTransId="{AA142A3B-C6EB-473F-8EE9-C7B29856C285}"/>
    <dgm:cxn modelId="{AD3EF77F-3DBB-4015-9BCD-2C79DADE2F2A}" srcId="{8189BC48-9E10-45D5-BB77-B3D230D699A1}" destId="{741F16D4-2F8A-4E19-8C93-87DE73AD477E}" srcOrd="4" destOrd="0" parTransId="{6D4D0D3F-4B0E-4BE3-9A7C-BF1FFF8C93A7}" sibTransId="{E225A0C2-AE00-40B1-BAC5-21574C988F14}"/>
    <dgm:cxn modelId="{251580D4-0B98-4614-8EE7-482348F551F4}" type="presOf" srcId="{741F16D4-2F8A-4E19-8C93-87DE73AD477E}" destId="{17B86E5D-2D9A-4C18-BC32-806D6B17170C}" srcOrd="0" destOrd="0" presId="urn:microsoft.com/office/officeart/2005/8/layout/cycle3"/>
    <dgm:cxn modelId="{5B15746A-4F42-4921-AD5D-A1DD742E03C5}" type="presOf" srcId="{4838575F-1D88-4825-8584-067620C0D451}" destId="{9DB2DD58-853D-48A2-ABD7-792337437865}" srcOrd="0" destOrd="0" presId="urn:microsoft.com/office/officeart/2005/8/layout/cycle3"/>
    <dgm:cxn modelId="{7F70747A-D5FB-478C-AA9E-CE052434900C}" srcId="{8189BC48-9E10-45D5-BB77-B3D230D699A1}" destId="{3EDC12A4-D6D2-450C-97B2-B76EADA79F74}" srcOrd="1" destOrd="0" parTransId="{059E4A38-322C-43E1-A330-AD3306C5B5C6}" sibTransId="{0A0687E8-4B54-4770-A272-8C47636DD688}"/>
    <dgm:cxn modelId="{23B81DD7-6CE3-44E6-9159-27DE7A4BCC10}" srcId="{8189BC48-9E10-45D5-BB77-B3D230D699A1}" destId="{C77BF309-CD6E-40ED-8FC5-3873A5FC7F4B}" srcOrd="6" destOrd="0" parTransId="{5BF4B1CB-2984-4BE8-AEF0-EBF2AC7AD3DE}" sibTransId="{A2ED1506-0029-4AFE-B8AC-3A0E1B9BAE44}"/>
    <dgm:cxn modelId="{53EEB6B0-9CEE-4848-A046-34C14F57D3EE}" type="presOf" srcId="{3EDC12A4-D6D2-450C-97B2-B76EADA79F74}" destId="{755B21D2-5B64-4102-9A9B-2F4B45DFD301}" srcOrd="0" destOrd="0" presId="urn:microsoft.com/office/officeart/2005/8/layout/cycle3"/>
    <dgm:cxn modelId="{FC6E5680-6388-4F1E-AEDB-60F271E9311A}" srcId="{8189BC48-9E10-45D5-BB77-B3D230D699A1}" destId="{CAD585C7-5855-4F27-BCEB-7040F3F8F28E}" srcOrd="5" destOrd="0" parTransId="{1B8F701F-68E1-4846-A665-0E74DC737F90}" sibTransId="{2E437147-C683-413C-B06B-8CC27750103A}"/>
    <dgm:cxn modelId="{900FD574-C19C-4DD1-B027-5376C2E14AAD}" type="presOf" srcId="{CAD585C7-5855-4F27-BCEB-7040F3F8F28E}" destId="{264FA78F-1F09-4168-A322-8DB77941C258}" srcOrd="0" destOrd="0" presId="urn:microsoft.com/office/officeart/2005/8/layout/cycle3"/>
    <dgm:cxn modelId="{BAC3A2C0-02E3-4255-BC32-9B4D8C9930C6}" type="presOf" srcId="{1A05F5A2-C900-4DDC-AADD-D15BF2E22D7F}" destId="{B0EAF398-6DE3-461D-9F08-E35B0D346B2C}" srcOrd="0" destOrd="0" presId="urn:microsoft.com/office/officeart/2005/8/layout/cycle3"/>
    <dgm:cxn modelId="{9628872F-E3A0-426C-956F-6A08BC36748C}" type="presOf" srcId="{7300BA7A-51D8-41D0-9D07-0A22C6DCD9E7}" destId="{9774E61F-0BA4-4564-9013-32A2E4456A75}" srcOrd="0" destOrd="0" presId="urn:microsoft.com/office/officeart/2005/8/layout/cycle3"/>
    <dgm:cxn modelId="{D08A21AD-F81D-4E9F-86D2-B1F61557C340}" type="presOf" srcId="{8189BC48-9E10-45D5-BB77-B3D230D699A1}" destId="{35460157-768B-498A-84E7-16ECB7DC0A75}" srcOrd="0" destOrd="0" presId="urn:microsoft.com/office/officeart/2005/8/layout/cycle3"/>
    <dgm:cxn modelId="{54E4C664-CA83-4C54-83D5-F3C040D1118A}" type="presOf" srcId="{C77BF309-CD6E-40ED-8FC5-3873A5FC7F4B}" destId="{EB4EE575-DE79-49D0-86B8-991AF8A85926}" srcOrd="0" destOrd="0" presId="urn:microsoft.com/office/officeart/2005/8/layout/cycle3"/>
    <dgm:cxn modelId="{A6FCCA43-A87D-4882-8EF6-D4EE069CC713}" srcId="{8189BC48-9E10-45D5-BB77-B3D230D699A1}" destId="{1A05F5A2-C900-4DDC-AADD-D15BF2E22D7F}" srcOrd="3" destOrd="0" parTransId="{70920DC0-72AC-4FD0-A7F3-9C07C1A87EA9}" sibTransId="{3E7113BD-6E3D-4296-A9CF-948BFB4623BA}"/>
    <dgm:cxn modelId="{E309FE7E-97EB-4BF2-BAD8-01B011F7030A}" type="presOf" srcId="{F6DCB294-E7D3-454B-AB61-4E906A6C45ED}" destId="{3C5C2223-C604-442B-8750-BF25D1E1AFB3}" srcOrd="0" destOrd="0" presId="urn:microsoft.com/office/officeart/2005/8/layout/cycle3"/>
    <dgm:cxn modelId="{D0CEBD84-8126-4310-AE42-6CC7DD34E4C0}" srcId="{8189BC48-9E10-45D5-BB77-B3D230D699A1}" destId="{F6DCB294-E7D3-454B-AB61-4E906A6C45ED}" srcOrd="0" destOrd="0" parTransId="{BBF9D759-F42A-4840-83FB-631439CA8846}" sibTransId="{7300BA7A-51D8-41D0-9D07-0A22C6DCD9E7}"/>
    <dgm:cxn modelId="{16113466-18A6-4AAA-9F32-65A4642B9DFD}" type="presParOf" srcId="{35460157-768B-498A-84E7-16ECB7DC0A75}" destId="{030B89DC-D5CC-4B26-8EC4-5115D78AD696}" srcOrd="0" destOrd="0" presId="urn:microsoft.com/office/officeart/2005/8/layout/cycle3"/>
    <dgm:cxn modelId="{74A551FE-B034-4BE7-AD83-EDCDEF5D3EF2}" type="presParOf" srcId="{030B89DC-D5CC-4B26-8EC4-5115D78AD696}" destId="{3C5C2223-C604-442B-8750-BF25D1E1AFB3}" srcOrd="0" destOrd="0" presId="urn:microsoft.com/office/officeart/2005/8/layout/cycle3"/>
    <dgm:cxn modelId="{D46DB96D-F9D5-40DF-9819-48ED8245A2CF}" type="presParOf" srcId="{030B89DC-D5CC-4B26-8EC4-5115D78AD696}" destId="{9774E61F-0BA4-4564-9013-32A2E4456A75}" srcOrd="1" destOrd="0" presId="urn:microsoft.com/office/officeart/2005/8/layout/cycle3"/>
    <dgm:cxn modelId="{CDA1946B-C563-4DDE-97B2-801D01CC2149}" type="presParOf" srcId="{030B89DC-D5CC-4B26-8EC4-5115D78AD696}" destId="{755B21D2-5B64-4102-9A9B-2F4B45DFD301}" srcOrd="2" destOrd="0" presId="urn:microsoft.com/office/officeart/2005/8/layout/cycle3"/>
    <dgm:cxn modelId="{E0527E3D-DCD8-46DC-807C-60C380809AE0}" type="presParOf" srcId="{030B89DC-D5CC-4B26-8EC4-5115D78AD696}" destId="{9DB2DD58-853D-48A2-ABD7-792337437865}" srcOrd="3" destOrd="0" presId="urn:microsoft.com/office/officeart/2005/8/layout/cycle3"/>
    <dgm:cxn modelId="{1CB610D3-D44C-49FB-BCCA-400D028B0189}" type="presParOf" srcId="{030B89DC-D5CC-4B26-8EC4-5115D78AD696}" destId="{B0EAF398-6DE3-461D-9F08-E35B0D346B2C}" srcOrd="4" destOrd="0" presId="urn:microsoft.com/office/officeart/2005/8/layout/cycle3"/>
    <dgm:cxn modelId="{4C66AC18-5756-462D-8C2F-5EE1E297FF45}" type="presParOf" srcId="{030B89DC-D5CC-4B26-8EC4-5115D78AD696}" destId="{17B86E5D-2D9A-4C18-BC32-806D6B17170C}" srcOrd="5" destOrd="0" presId="urn:microsoft.com/office/officeart/2005/8/layout/cycle3"/>
    <dgm:cxn modelId="{AB1B028E-851C-4234-949D-8E37ACD96ABA}" type="presParOf" srcId="{030B89DC-D5CC-4B26-8EC4-5115D78AD696}" destId="{264FA78F-1F09-4168-A322-8DB77941C258}" srcOrd="6" destOrd="0" presId="urn:microsoft.com/office/officeart/2005/8/layout/cycle3"/>
    <dgm:cxn modelId="{82342FCB-24F8-4E7E-B37E-FF4E00EAD47A}" type="presParOf" srcId="{030B89DC-D5CC-4B26-8EC4-5115D78AD696}" destId="{EB4EE575-DE79-49D0-86B8-991AF8A85926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4E61F-0BA4-4564-9013-32A2E4456A75}">
      <dsp:nvSpPr>
        <dsp:cNvPr id="0" name=""/>
        <dsp:cNvSpPr/>
      </dsp:nvSpPr>
      <dsp:spPr>
        <a:xfrm>
          <a:off x="1232747" y="-30775"/>
          <a:ext cx="4980334" cy="4980334"/>
        </a:xfrm>
        <a:prstGeom prst="circularArrow">
          <a:avLst>
            <a:gd name="adj1" fmla="val 5544"/>
            <a:gd name="adj2" fmla="val 330680"/>
            <a:gd name="adj3" fmla="val 14509083"/>
            <a:gd name="adj4" fmla="val 16954061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5C2223-C604-442B-8750-BF25D1E1AFB3}">
      <dsp:nvSpPr>
        <dsp:cNvPr id="0" name=""/>
        <dsp:cNvSpPr/>
      </dsp:nvSpPr>
      <dsp:spPr>
        <a:xfrm>
          <a:off x="2943974" y="3067"/>
          <a:ext cx="1557879" cy="778939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baseline="0" dirty="0" smtClean="0">
              <a:solidFill>
                <a:schemeClr val="bg1">
                  <a:lumMod val="95000"/>
                </a:schemeClr>
              </a:solidFill>
            </a:rPr>
            <a:t>Specifying Student Learning Outcomes</a:t>
          </a:r>
          <a:endParaRPr lang="en-US" sz="1200" b="1" kern="1200" baseline="0" dirty="0">
            <a:solidFill>
              <a:schemeClr val="bg1">
                <a:lumMod val="95000"/>
              </a:schemeClr>
            </a:solidFill>
          </a:endParaRPr>
        </a:p>
      </dsp:txBody>
      <dsp:txXfrm>
        <a:off x="2981999" y="41092"/>
        <a:ext cx="1481829" cy="702889"/>
      </dsp:txXfrm>
    </dsp:sp>
    <dsp:sp modelId="{755B21D2-5B64-4102-9A9B-2F4B45DFD301}">
      <dsp:nvSpPr>
        <dsp:cNvPr id="0" name=""/>
        <dsp:cNvSpPr/>
      </dsp:nvSpPr>
      <dsp:spPr>
        <a:xfrm>
          <a:off x="4604436" y="802703"/>
          <a:ext cx="1557879" cy="778939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baseline="0" dirty="0" smtClean="0">
              <a:solidFill>
                <a:schemeClr val="bg1">
                  <a:lumMod val="95000"/>
                </a:schemeClr>
              </a:solidFill>
            </a:rPr>
            <a:t>Creating and Mapping Programming to Outcomes</a:t>
          </a:r>
          <a:endParaRPr lang="en-US" sz="1200" b="1" kern="1200" baseline="0" dirty="0">
            <a:solidFill>
              <a:schemeClr val="bg1">
                <a:lumMod val="95000"/>
              </a:schemeClr>
            </a:solidFill>
          </a:endParaRPr>
        </a:p>
      </dsp:txBody>
      <dsp:txXfrm>
        <a:off x="4642461" y="840728"/>
        <a:ext cx="1481829" cy="702889"/>
      </dsp:txXfrm>
    </dsp:sp>
    <dsp:sp modelId="{9DB2DD58-853D-48A2-ABD7-792337437865}">
      <dsp:nvSpPr>
        <dsp:cNvPr id="0" name=""/>
        <dsp:cNvSpPr/>
      </dsp:nvSpPr>
      <dsp:spPr>
        <a:xfrm>
          <a:off x="5014536" y="2599469"/>
          <a:ext cx="1557879" cy="778939"/>
        </a:xfrm>
        <a:prstGeom prst="round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baseline="0" dirty="0" smtClean="0">
              <a:solidFill>
                <a:schemeClr val="bg1">
                  <a:lumMod val="95000"/>
                </a:schemeClr>
              </a:solidFill>
            </a:rPr>
            <a:t>Selecting/Designing Instruments</a:t>
          </a:r>
          <a:endParaRPr lang="en-US" sz="1200" b="1" kern="1200" baseline="0" dirty="0">
            <a:solidFill>
              <a:schemeClr val="bg1">
                <a:lumMod val="95000"/>
              </a:schemeClr>
            </a:solidFill>
          </a:endParaRPr>
        </a:p>
      </dsp:txBody>
      <dsp:txXfrm>
        <a:off x="5052561" y="2637494"/>
        <a:ext cx="1481829" cy="702889"/>
      </dsp:txXfrm>
    </dsp:sp>
    <dsp:sp modelId="{B0EAF398-6DE3-461D-9F08-E35B0D346B2C}">
      <dsp:nvSpPr>
        <dsp:cNvPr id="0" name=""/>
        <dsp:cNvSpPr/>
      </dsp:nvSpPr>
      <dsp:spPr>
        <a:xfrm>
          <a:off x="4273805" y="4017808"/>
          <a:ext cx="1557879" cy="778939"/>
        </a:xfrm>
        <a:prstGeom prst="round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baseline="0" dirty="0" smtClean="0">
              <a:solidFill>
                <a:schemeClr val="bg1">
                  <a:lumMod val="95000"/>
                </a:schemeClr>
              </a:solidFill>
            </a:rPr>
            <a:t>Examining Implementation Fidelity</a:t>
          </a:r>
          <a:endParaRPr lang="en-US" sz="1200" b="1" kern="1200" baseline="0" dirty="0">
            <a:solidFill>
              <a:schemeClr val="bg1">
                <a:lumMod val="95000"/>
              </a:schemeClr>
            </a:solidFill>
          </a:endParaRPr>
        </a:p>
      </dsp:txBody>
      <dsp:txXfrm>
        <a:off x="4311830" y="4055833"/>
        <a:ext cx="1481829" cy="702889"/>
      </dsp:txXfrm>
    </dsp:sp>
    <dsp:sp modelId="{17B86E5D-2D9A-4C18-BC32-806D6B17170C}">
      <dsp:nvSpPr>
        <dsp:cNvPr id="0" name=""/>
        <dsp:cNvSpPr/>
      </dsp:nvSpPr>
      <dsp:spPr>
        <a:xfrm>
          <a:off x="1704345" y="4030481"/>
          <a:ext cx="1557879" cy="778939"/>
        </a:xfrm>
        <a:prstGeom prst="round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baseline="0" dirty="0" smtClean="0">
              <a:solidFill>
                <a:schemeClr val="bg1">
                  <a:lumMod val="95000"/>
                </a:schemeClr>
              </a:solidFill>
            </a:rPr>
            <a:t>Collecting Outcomes</a:t>
          </a:r>
          <a:br>
            <a:rPr lang="en-US" sz="1200" b="1" kern="1200" baseline="0" dirty="0" smtClean="0">
              <a:solidFill>
                <a:schemeClr val="bg1">
                  <a:lumMod val="95000"/>
                </a:schemeClr>
              </a:solidFill>
            </a:rPr>
          </a:br>
          <a:r>
            <a:rPr lang="en-US" sz="1200" b="1" kern="1200" baseline="0" dirty="0" smtClean="0">
              <a:solidFill>
                <a:schemeClr val="bg1">
                  <a:lumMod val="95000"/>
                </a:schemeClr>
              </a:solidFill>
            </a:rPr>
            <a:t>Information</a:t>
          </a:r>
          <a:endParaRPr lang="en-US" sz="1200" b="1" kern="1200" baseline="0" dirty="0">
            <a:solidFill>
              <a:schemeClr val="bg1">
                <a:lumMod val="95000"/>
              </a:schemeClr>
            </a:solidFill>
          </a:endParaRPr>
        </a:p>
      </dsp:txBody>
      <dsp:txXfrm>
        <a:off x="1742370" y="4068506"/>
        <a:ext cx="1481829" cy="702889"/>
      </dsp:txXfrm>
    </dsp:sp>
    <dsp:sp modelId="{264FA78F-1F09-4168-A322-8DB77941C258}">
      <dsp:nvSpPr>
        <dsp:cNvPr id="0" name=""/>
        <dsp:cNvSpPr/>
      </dsp:nvSpPr>
      <dsp:spPr>
        <a:xfrm>
          <a:off x="873412" y="2599469"/>
          <a:ext cx="1557879" cy="778939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baseline="0" dirty="0" smtClean="0">
              <a:solidFill>
                <a:schemeClr val="bg1">
                  <a:lumMod val="95000"/>
                </a:schemeClr>
              </a:solidFill>
            </a:rPr>
            <a:t>Analyzing Data, Reporting Results, </a:t>
          </a:r>
          <a:br>
            <a:rPr lang="en-US" sz="1200" b="1" kern="1200" baseline="0" dirty="0" smtClean="0">
              <a:solidFill>
                <a:schemeClr val="bg1">
                  <a:lumMod val="95000"/>
                </a:schemeClr>
              </a:solidFill>
            </a:rPr>
          </a:br>
          <a:r>
            <a:rPr lang="en-US" sz="1200" b="1" kern="1200" baseline="0" dirty="0" smtClean="0">
              <a:solidFill>
                <a:schemeClr val="bg1">
                  <a:lumMod val="95000"/>
                </a:schemeClr>
              </a:solidFill>
            </a:rPr>
            <a:t>and Maintaining Information</a:t>
          </a:r>
          <a:endParaRPr lang="en-US" sz="1200" b="1" kern="1200" baseline="0" dirty="0">
            <a:solidFill>
              <a:schemeClr val="bg1">
                <a:lumMod val="95000"/>
              </a:schemeClr>
            </a:solidFill>
          </a:endParaRPr>
        </a:p>
      </dsp:txBody>
      <dsp:txXfrm>
        <a:off x="911437" y="2637494"/>
        <a:ext cx="1481829" cy="702889"/>
      </dsp:txXfrm>
    </dsp:sp>
    <dsp:sp modelId="{EB4EE575-DE79-49D0-86B8-991AF8A85926}">
      <dsp:nvSpPr>
        <dsp:cNvPr id="0" name=""/>
        <dsp:cNvSpPr/>
      </dsp:nvSpPr>
      <dsp:spPr>
        <a:xfrm>
          <a:off x="1283513" y="802703"/>
          <a:ext cx="1557879" cy="778939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baseline="0" dirty="0" smtClean="0">
              <a:solidFill>
                <a:schemeClr val="bg1">
                  <a:lumMod val="95000"/>
                </a:schemeClr>
              </a:solidFill>
            </a:rPr>
            <a:t>Using Results for Program-Related Decisions</a:t>
          </a:r>
          <a:endParaRPr lang="en-US" sz="1200" b="1" kern="1200" baseline="0" dirty="0">
            <a:solidFill>
              <a:schemeClr val="bg1">
                <a:lumMod val="95000"/>
              </a:schemeClr>
            </a:solidFill>
          </a:endParaRPr>
        </a:p>
      </dsp:txBody>
      <dsp:txXfrm>
        <a:off x="1321538" y="840728"/>
        <a:ext cx="1481829" cy="702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1649-57A6-4E13-A096-F5B3A4A27F9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06CF-D3AB-4AC8-9FCF-66F40F4C7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3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1649-57A6-4E13-A096-F5B3A4A27F9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06CF-D3AB-4AC8-9FCF-66F40F4C7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2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1649-57A6-4E13-A096-F5B3A4A27F9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06CF-D3AB-4AC8-9FCF-66F40F4C7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9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1649-57A6-4E13-A096-F5B3A4A27F9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06CF-D3AB-4AC8-9FCF-66F40F4C7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3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1649-57A6-4E13-A096-F5B3A4A27F9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06CF-D3AB-4AC8-9FCF-66F40F4C7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1649-57A6-4E13-A096-F5B3A4A27F9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06CF-D3AB-4AC8-9FCF-66F40F4C7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1649-57A6-4E13-A096-F5B3A4A27F9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06CF-D3AB-4AC8-9FCF-66F40F4C7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6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1649-57A6-4E13-A096-F5B3A4A27F9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06CF-D3AB-4AC8-9FCF-66F40F4C7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4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1649-57A6-4E13-A096-F5B3A4A27F9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06CF-D3AB-4AC8-9FCF-66F40F4C7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9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1649-57A6-4E13-A096-F5B3A4A27F9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06CF-D3AB-4AC8-9FCF-66F40F4C7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8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1649-57A6-4E13-A096-F5B3A4A27F9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06CF-D3AB-4AC8-9FCF-66F40F4C7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2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61649-57A6-4E13-A096-F5B3A4A27F9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E06CF-D3AB-4AC8-9FCF-66F40F4C7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6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www.jmu.edu/studentaffairs/staff-resources/saac/assessment-cycle.shtml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7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17E904-B95A-4770-A54B-BEB0D722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073" y="4633546"/>
            <a:ext cx="11139854" cy="93044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School Counseling </a:t>
            </a:r>
            <a:r>
              <a:rPr lang="en-US" sz="4400" dirty="0" smtClean="0">
                <a:solidFill>
                  <a:srgbClr val="FFFFFF"/>
                </a:solidFill>
              </a:rPr>
              <a:t>Program Assessment</a:t>
            </a:r>
            <a:endParaRPr lang="en-US" sz="4400" dirty="0">
              <a:solidFill>
                <a:srgbClr val="FFFFFF"/>
              </a:solidFill>
            </a:endParaRPr>
          </a:p>
        </p:txBody>
      </p:sp>
      <p:pic>
        <p:nvPicPr>
          <p:cNvPr id="6" name="Picture 4" descr="University Logo Horizontal - 2 Color PNG">
            <a:extLst>
              <a:ext uri="{FF2B5EF4-FFF2-40B4-BE49-F238E27FC236}">
                <a16:creationId xmlns:a16="http://schemas.microsoft.com/office/drawing/2014/main" id="{7C6CC615-6A02-4DE8-8A73-14ED84190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" y="768847"/>
            <a:ext cx="11496821" cy="307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730829" y="5810177"/>
            <a:ext cx="8251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Preparing </a:t>
            </a:r>
            <a:r>
              <a:rPr lang="en-US" sz="3600" dirty="0"/>
              <a:t>for the Praxis II</a:t>
            </a:r>
          </a:p>
        </p:txBody>
      </p:sp>
    </p:spTree>
    <p:extLst>
      <p:ext uri="{BB962C8B-B14F-4D97-AF65-F5344CB8AC3E}">
        <p14:creationId xmlns:p14="http://schemas.microsoft.com/office/powerpoint/2010/main" val="102134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and History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investigate how prepared MSE School Counseling students are to pass the Praxis II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900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52440534"/>
              </p:ext>
            </p:extLst>
          </p:nvPr>
        </p:nvGraphicFramePr>
        <p:xfrm>
          <a:off x="2318657" y="821872"/>
          <a:ext cx="7445829" cy="4822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60330" y="6008915"/>
            <a:ext cx="33147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hlinkClick r:id="rId7"/>
              </a:rPr>
              <a:t>https://www.jmu.edu/studentaffairs/staff-resources/saac/assessment-cycle.shtml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65488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Outcomes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Students </a:t>
            </a:r>
            <a:r>
              <a:rPr lang="en-US" dirty="0"/>
              <a:t>will strongly identify as a professional school counselor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Students </a:t>
            </a:r>
            <a:r>
              <a:rPr lang="en-US" dirty="0"/>
              <a:t>will possess the knowledge, skill, and awareness to help a diverse range of students and their families in the school setting.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Students </a:t>
            </a:r>
            <a:r>
              <a:rPr lang="en-US" dirty="0"/>
              <a:t>will be equipped to practice ethically and legally in the school setting while relying on evidence-based practices in their work with diverse students and their families.</a:t>
            </a:r>
          </a:p>
        </p:txBody>
      </p:sp>
    </p:spTree>
    <p:extLst>
      <p:ext uri="{BB962C8B-B14F-4D97-AF65-F5344CB8AC3E}">
        <p14:creationId xmlns:p14="http://schemas.microsoft.com/office/powerpoint/2010/main" val="333349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2015" y="1926771"/>
            <a:ext cx="108911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How prepared were you to take this Interactive Practice Test? </a:t>
            </a:r>
          </a:p>
          <a:p>
            <a:r>
              <a:rPr lang="en-US" dirty="0" smtClean="0"/>
              <a:t>	5- </a:t>
            </a:r>
            <a:r>
              <a:rPr lang="en-US" dirty="0"/>
              <a:t>Very prepared</a:t>
            </a:r>
          </a:p>
          <a:p>
            <a:r>
              <a:rPr lang="en-US" dirty="0" smtClean="0"/>
              <a:t>	4- </a:t>
            </a:r>
            <a:r>
              <a:rPr lang="en-US" dirty="0"/>
              <a:t>Prepared</a:t>
            </a:r>
          </a:p>
          <a:p>
            <a:r>
              <a:rPr lang="en-US" dirty="0" smtClean="0"/>
              <a:t>	3- </a:t>
            </a:r>
            <a:r>
              <a:rPr lang="en-US" dirty="0"/>
              <a:t>Somewhat prepared</a:t>
            </a:r>
          </a:p>
          <a:p>
            <a:r>
              <a:rPr lang="en-US" dirty="0" smtClean="0"/>
              <a:t>	2- </a:t>
            </a:r>
            <a:r>
              <a:rPr lang="en-US" dirty="0"/>
              <a:t>Not really prepared</a:t>
            </a:r>
          </a:p>
          <a:p>
            <a:r>
              <a:rPr lang="en-US" dirty="0" smtClean="0"/>
              <a:t>	1- </a:t>
            </a:r>
            <a:r>
              <a:rPr lang="en-US" dirty="0"/>
              <a:t>Not prepared at all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2. How familiar were you with the material in the Interactive Practice Test? </a:t>
            </a:r>
          </a:p>
          <a:p>
            <a:r>
              <a:rPr lang="en-US" dirty="0" smtClean="0"/>
              <a:t>	5- </a:t>
            </a:r>
            <a:r>
              <a:rPr lang="en-US" dirty="0"/>
              <a:t>Very familiar </a:t>
            </a:r>
          </a:p>
          <a:p>
            <a:r>
              <a:rPr lang="en-US" dirty="0" smtClean="0"/>
              <a:t>	4- </a:t>
            </a:r>
            <a:r>
              <a:rPr lang="en-US" dirty="0"/>
              <a:t>Familiar </a:t>
            </a:r>
          </a:p>
          <a:p>
            <a:r>
              <a:rPr lang="en-US" dirty="0" smtClean="0"/>
              <a:t>	3- </a:t>
            </a:r>
            <a:r>
              <a:rPr lang="en-US" dirty="0"/>
              <a:t>Somewhat familiar </a:t>
            </a:r>
          </a:p>
          <a:p>
            <a:r>
              <a:rPr lang="en-US" dirty="0" smtClean="0"/>
              <a:t>	2- </a:t>
            </a:r>
            <a:r>
              <a:rPr lang="en-US" dirty="0"/>
              <a:t>Not really familiar </a:t>
            </a:r>
          </a:p>
          <a:p>
            <a:r>
              <a:rPr lang="en-US" dirty="0" smtClean="0"/>
              <a:t>	1- </a:t>
            </a:r>
            <a:r>
              <a:rPr lang="en-US" dirty="0"/>
              <a:t>Not familiar at all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254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/>
              <a:t>3. How much studying will you need to do to prepare for the Praxis II exam that you will take for licensure? </a:t>
            </a:r>
          </a:p>
          <a:p>
            <a:pPr marL="0" indent="0">
              <a:buNone/>
            </a:pPr>
            <a:r>
              <a:rPr lang="en-US" sz="1900" dirty="0"/>
              <a:t> </a:t>
            </a:r>
            <a:r>
              <a:rPr lang="en-US" sz="1900" dirty="0" smtClean="0"/>
              <a:t>     5- </a:t>
            </a:r>
            <a:r>
              <a:rPr lang="en-US" sz="1900" dirty="0"/>
              <a:t>Very </a:t>
            </a:r>
            <a:r>
              <a:rPr lang="en-US" sz="1900" dirty="0" smtClean="0"/>
              <a:t>much</a:t>
            </a:r>
          </a:p>
          <a:p>
            <a:pPr marL="0" indent="0">
              <a:buNone/>
            </a:pPr>
            <a:r>
              <a:rPr lang="en-US" sz="1900" dirty="0"/>
              <a:t> </a:t>
            </a:r>
            <a:r>
              <a:rPr lang="en-US" sz="1900" dirty="0" smtClean="0"/>
              <a:t>     4- </a:t>
            </a:r>
            <a:r>
              <a:rPr lang="en-US" sz="1900" dirty="0"/>
              <a:t>An average amount </a:t>
            </a:r>
          </a:p>
          <a:p>
            <a:pPr marL="0" indent="0">
              <a:buNone/>
            </a:pPr>
            <a:r>
              <a:rPr lang="en-US" sz="1900" dirty="0" smtClean="0"/>
              <a:t>      3- </a:t>
            </a:r>
            <a:r>
              <a:rPr lang="en-US" sz="1900" dirty="0"/>
              <a:t>Unsure </a:t>
            </a:r>
          </a:p>
          <a:p>
            <a:pPr marL="0" indent="0">
              <a:buNone/>
            </a:pPr>
            <a:r>
              <a:rPr lang="en-US" sz="1900" dirty="0" smtClean="0"/>
              <a:t>      2- </a:t>
            </a:r>
            <a:r>
              <a:rPr lang="en-US" sz="1900" dirty="0"/>
              <a:t>Not that much </a:t>
            </a:r>
          </a:p>
          <a:p>
            <a:pPr marL="0" indent="0">
              <a:buNone/>
            </a:pPr>
            <a:r>
              <a:rPr lang="en-US" sz="1900" dirty="0" smtClean="0"/>
              <a:t>      1- </a:t>
            </a:r>
            <a:r>
              <a:rPr lang="en-US" sz="1900" dirty="0"/>
              <a:t>None at all </a:t>
            </a:r>
          </a:p>
          <a:p>
            <a:endParaRPr lang="en-US" sz="1900" dirty="0"/>
          </a:p>
          <a:p>
            <a:pPr marL="0" indent="0">
              <a:buNone/>
            </a:pPr>
            <a:r>
              <a:rPr lang="en-US" sz="1900" dirty="0"/>
              <a:t>4. How can the MSE School Counseling program better prepare you for the Praxis II exam?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10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Program-Related Decisions </a:t>
            </a:r>
          </a:p>
          <a:p>
            <a:r>
              <a:rPr lang="en-US" dirty="0" smtClean="0"/>
              <a:t>Faculty</a:t>
            </a:r>
          </a:p>
          <a:p>
            <a:r>
              <a:rPr lang="en-US" dirty="0" smtClean="0"/>
              <a:t>Chair</a:t>
            </a:r>
          </a:p>
          <a:p>
            <a:r>
              <a:rPr lang="en-US" dirty="0" smtClean="0"/>
              <a:t>Dean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566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278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School Counseling Program Assessment</vt:lpstr>
      <vt:lpstr>Purpose and History </vt:lpstr>
      <vt:lpstr>PowerPoint Presentation</vt:lpstr>
      <vt:lpstr>Program Outcomes </vt:lpstr>
      <vt:lpstr>Survey</vt:lpstr>
      <vt:lpstr>PowerPoint Presentation</vt:lpstr>
      <vt:lpstr>Results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Counseling Program</dc:title>
  <dc:creator>Dr. Rebekah Cole</dc:creator>
  <cp:lastModifiedBy>Rebekah Cole</cp:lastModifiedBy>
  <cp:revision>9</cp:revision>
  <dcterms:created xsi:type="dcterms:W3CDTF">2018-11-06T23:06:00Z</dcterms:created>
  <dcterms:modified xsi:type="dcterms:W3CDTF">2020-02-27T22:55:44Z</dcterms:modified>
</cp:coreProperties>
</file>